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93" r:id="rId1"/>
    <p:sldMasterId id="2147483806" r:id="rId2"/>
  </p:sldMasterIdLst>
  <p:notesMasterIdLst>
    <p:notesMasterId r:id="rId24"/>
  </p:notesMasterIdLst>
  <p:sldIdLst>
    <p:sldId id="256" r:id="rId3"/>
    <p:sldId id="290" r:id="rId4"/>
    <p:sldId id="294" r:id="rId5"/>
    <p:sldId id="279" r:id="rId6"/>
    <p:sldId id="304" r:id="rId7"/>
    <p:sldId id="334" r:id="rId8"/>
    <p:sldId id="296" r:id="rId9"/>
    <p:sldId id="302" r:id="rId10"/>
    <p:sldId id="303" r:id="rId11"/>
    <p:sldId id="299" r:id="rId12"/>
    <p:sldId id="331" r:id="rId13"/>
    <p:sldId id="333" r:id="rId14"/>
    <p:sldId id="336" r:id="rId15"/>
    <p:sldId id="297" r:id="rId16"/>
    <p:sldId id="298" r:id="rId17"/>
    <p:sldId id="337" r:id="rId18"/>
    <p:sldId id="295" r:id="rId19"/>
    <p:sldId id="327" r:id="rId20"/>
    <p:sldId id="321" r:id="rId21"/>
    <p:sldId id="282" r:id="rId22"/>
    <p:sldId id="338" r:id="rId23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25"/>
      <p:bold r:id="rId26"/>
      <p:italic r:id="rId27"/>
      <p:boldItalic r:id="rId28"/>
    </p:embeddedFont>
    <p:embeddedFont>
      <p:font typeface="Wingdings 2" pitchFamily="2" charset="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8A4349-1B56-42D5-A4F2-6937051A6E0D}">
  <a:tblStyle styleId="{368A4349-1B56-42D5-A4F2-6937051A6E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596D04A-529C-45DC-B55E-DCB10D6F9D33}" styleName="Table_1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2F2"/>
          </a:solidFill>
        </a:fill>
      </a:tcStyle>
    </a:wholeTbl>
    <a:band1H>
      <a:tcTxStyle/>
      <a:tcStyle>
        <a:tcBdr/>
        <a:fill>
          <a:solidFill>
            <a:srgbClr val="DEE3E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3E5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FF2F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FF2F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9" autoAdjust="0"/>
    <p:restoredTop sz="94762"/>
  </p:normalViewPr>
  <p:slideViewPr>
    <p:cSldViewPr snapToGrid="0">
      <p:cViewPr varScale="1">
        <p:scale>
          <a:sx n="131" d="100"/>
          <a:sy n="131" d="100"/>
        </p:scale>
        <p:origin x="192" y="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03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108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5e15fb19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5e15fb19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5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05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322f46d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322f46d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547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0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5e15fb197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f5e15fb197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27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5e15fb19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5e15fb19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5e15fb197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f5e15fb197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351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5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904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0054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1798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30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74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493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245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956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319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0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0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502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543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923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82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96027F-7875-4030-9381-8BD8C4F21935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3292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5505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967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412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26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6604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altLang="zh-TW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02842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939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740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slds.org/v4/captioning.ph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Real-time Auto-captioning Service for Students with </a:t>
            </a:r>
            <a:r>
              <a:rPr lang="en-US" altLang="zh-TW" dirty="0"/>
              <a:t>SEN</a:t>
            </a: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5895" y="2000250"/>
            <a:ext cx="8245160" cy="314075"/>
          </a:xfrm>
        </p:spPr>
        <p:txBody>
          <a:bodyPr/>
          <a:lstStyle/>
          <a:p>
            <a:pPr algn="ctr"/>
            <a:r>
              <a:rPr lang="en-HK" dirty="0"/>
              <a:t>The Centre for sign linguistics and deaf studies (</a:t>
            </a:r>
            <a:r>
              <a:rPr lang="en-HK" dirty="0" err="1"/>
              <a:t>cslds</a:t>
            </a:r>
            <a:r>
              <a:rPr lang="en-HK" dirty="0"/>
              <a:t>)</a:t>
            </a:r>
            <a:endParaRPr lang="en-US" dirty="0"/>
          </a:p>
        </p:txBody>
      </p:sp>
    </p:spTree>
  </p:cSld>
  <p:clrMapOvr>
    <a:masterClrMapping/>
  </p:clrMapOvr>
  <p:transition advTm="2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altLang="zh-TW" dirty="0"/>
              <a:t>User Feedback </a:t>
            </a:r>
            <a:endParaRPr lang="zh-TW" altLang="en-US" dirty="0"/>
          </a:p>
        </p:txBody>
      </p:sp>
      <p:sp>
        <p:nvSpPr>
          <p:cNvPr id="18" name="Horizontal Scroll 17"/>
          <p:cNvSpPr/>
          <p:nvPr/>
        </p:nvSpPr>
        <p:spPr>
          <a:xfrm>
            <a:off x="435894" y="1211974"/>
            <a:ext cx="8169449" cy="3982326"/>
          </a:xfrm>
          <a:prstGeom prst="horizontalScroll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accent2"/>
                </a:solidFill>
              </a:rPr>
              <a:t>Auto-captioning tools with satisfying performance</a:t>
            </a:r>
            <a:r>
              <a:rPr lang="en-US" altLang="zh-TW" b="1" i="1" dirty="0">
                <a:solidFill>
                  <a:schemeClr val="accent2"/>
                </a:solidFill>
              </a:rPr>
              <a:t> is</a:t>
            </a:r>
            <a:r>
              <a:rPr lang="en-US" altLang="zh-TW" i="1" dirty="0">
                <a:solidFill>
                  <a:schemeClr val="accent2"/>
                </a:solidFill>
              </a:rPr>
              <a:t> helpful in </a:t>
            </a:r>
            <a:r>
              <a:rPr lang="en-US" altLang="zh-TW" b="1" i="1" dirty="0">
                <a:solidFill>
                  <a:schemeClr val="accent2"/>
                </a:solidFill>
              </a:rPr>
              <a:t>enhancing the attention and information accessibility</a:t>
            </a:r>
            <a:r>
              <a:rPr lang="en-US" altLang="zh-TW" i="1" dirty="0">
                <a:solidFill>
                  <a:schemeClr val="accent2"/>
                </a:solidFill>
              </a:rPr>
              <a:t> of students with </a:t>
            </a:r>
            <a:r>
              <a:rPr lang="en-US" altLang="zh-TW" b="1" i="1" dirty="0">
                <a:solidFill>
                  <a:schemeClr val="accent2"/>
                </a:solidFill>
              </a:rPr>
              <a:t>AD/HD and moderate hearing impairment</a:t>
            </a:r>
            <a:r>
              <a:rPr lang="en-US" altLang="zh-TW" i="1" dirty="0">
                <a:solidFill>
                  <a:schemeClr val="accent2"/>
                </a:solidFill>
              </a:rPr>
              <a:t>.</a:t>
            </a:r>
          </a:p>
          <a:p>
            <a:pPr algn="ctr"/>
            <a:endParaRPr lang="en-HK" altLang="zh-TW" i="1" dirty="0">
              <a:solidFill>
                <a:schemeClr val="accent2"/>
              </a:solidFill>
            </a:endParaRPr>
          </a:p>
          <a:p>
            <a:pPr algn="ctr"/>
            <a:r>
              <a:rPr lang="en-HK" altLang="zh-TW" i="1" dirty="0">
                <a:solidFill>
                  <a:schemeClr val="accent2"/>
                </a:solidFill>
              </a:rPr>
              <a:t>Students with severe to profound hearing impairment may need other kinds of support at the same time, such as </a:t>
            </a:r>
            <a:r>
              <a:rPr lang="en-HK" altLang="zh-TW" b="1" i="1" dirty="0">
                <a:solidFill>
                  <a:schemeClr val="accent2"/>
                </a:solidFill>
              </a:rPr>
              <a:t>sign interpretation or                             real-time captions by stenographers</a:t>
            </a:r>
            <a:r>
              <a:rPr lang="en-HK" altLang="zh-TW" i="1" dirty="0">
                <a:solidFill>
                  <a:schemeClr val="accent2"/>
                </a:solidFill>
              </a:rPr>
              <a:t>.</a:t>
            </a:r>
            <a:r>
              <a:rPr lang="en-US" altLang="zh-TW" i="1" dirty="0">
                <a:solidFill>
                  <a:schemeClr val="accent2"/>
                </a:solidFill>
              </a:rPr>
              <a:t> </a:t>
            </a:r>
          </a:p>
          <a:p>
            <a:pPr algn="ctr"/>
            <a:endParaRPr lang="en-US" altLang="zh-TW" i="1" dirty="0">
              <a:solidFill>
                <a:schemeClr val="accent2"/>
              </a:solidFill>
            </a:endParaRPr>
          </a:p>
          <a:p>
            <a:pPr algn="ctr"/>
            <a:r>
              <a:rPr lang="en-US" altLang="zh-TW" i="1" dirty="0">
                <a:solidFill>
                  <a:schemeClr val="accent2"/>
                </a:solidFill>
              </a:rPr>
              <a:t>Students prefer Zoom to </a:t>
            </a:r>
            <a:r>
              <a:rPr lang="en-US" altLang="zh-TW" i="1" dirty="0" err="1">
                <a:solidFill>
                  <a:schemeClr val="accent2"/>
                </a:solidFill>
              </a:rPr>
              <a:t>Pedius</a:t>
            </a:r>
            <a:r>
              <a:rPr lang="en-US" altLang="zh-TW" i="1" dirty="0">
                <a:solidFill>
                  <a:schemeClr val="accent2"/>
                </a:solidFill>
              </a:rPr>
              <a:t> in view of the former’s </a:t>
            </a:r>
            <a:r>
              <a:rPr lang="en-US" altLang="zh-TW" b="1" i="1" dirty="0">
                <a:solidFill>
                  <a:schemeClr val="accent2"/>
                </a:solidFill>
              </a:rPr>
              <a:t>higher accuracy rate and faster processing time</a:t>
            </a:r>
            <a:r>
              <a:rPr lang="en-US" altLang="zh-TW" i="1" dirty="0">
                <a:solidFill>
                  <a:schemeClr val="accent2"/>
                </a:solidFill>
              </a:rPr>
              <a:t>, only that Zoom does not offer Cantonese captions. </a:t>
            </a:r>
            <a:endParaRPr lang="en-HK" altLang="zh-TW" sz="1200" i="1" dirty="0">
              <a:solidFill>
                <a:schemeClr val="accent2"/>
              </a:solidFill>
            </a:endParaRPr>
          </a:p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05824131"/>
      </p:ext>
    </p:extLst>
  </p:cSld>
  <p:clrMapOvr>
    <a:masterClrMapping/>
  </p:clrMapOvr>
  <p:transition advTm="4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5895" y="1965366"/>
            <a:ext cx="8245160" cy="348959"/>
          </a:xfrm>
        </p:spPr>
        <p:txBody>
          <a:bodyPr>
            <a:normAutofit fontScale="92500" lnSpcReduction="20000"/>
          </a:bodyPr>
          <a:lstStyle/>
          <a:p>
            <a:r>
              <a:rPr lang="en-HK" altLang="zh-TW" sz="2000" dirty="0"/>
              <a:t>Technical review by the team of prof Tan lee</a:t>
            </a:r>
            <a:endParaRPr lang="zh-TW" altLang="en-US" sz="2000" dirty="0"/>
          </a:p>
        </p:txBody>
      </p:sp>
      <p:sp>
        <p:nvSpPr>
          <p:cNvPr id="5" name="Google Shape;60;p14"/>
          <p:cNvSpPr txBox="1">
            <a:spLocks noGrp="1"/>
          </p:cNvSpPr>
          <p:nvPr>
            <p:ph type="ctrTitle"/>
          </p:nvPr>
        </p:nvSpPr>
        <p:spPr>
          <a:xfrm>
            <a:off x="435894" y="765324"/>
            <a:ext cx="8245162" cy="6851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262626"/>
              </a:buClr>
              <a:buSzPct val="104999"/>
            </a:pPr>
            <a:r>
              <a:rPr lang="en-HK" altLang="zh-TW" sz="3600" dirty="0"/>
              <a:t>Use-case report</a:t>
            </a:r>
            <a:endParaRPr lang="zh-TW" alt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2" y="849811"/>
            <a:ext cx="1344969" cy="12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31586"/>
      </p:ext>
    </p:extLst>
  </p:cSld>
  <p:clrMapOvr>
    <a:masterClrMapping/>
  </p:clrMapOvr>
  <p:transition advTm="2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altLang="zh-TW" dirty="0"/>
              <a:t>Area of testing:  Cantonese (code-mixed) captions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46127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Accuracy (based on recordings of 4 lectures): </a:t>
            </a:r>
          </a:p>
          <a:p>
            <a:pPr lvl="1" algn="just"/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3 error types: </a:t>
            </a:r>
            <a:r>
              <a:rPr lang="en-HK" altLang="zh-TW" sz="1850" b="1" dirty="0">
                <a:solidFill>
                  <a:srgbClr val="0070C0"/>
                </a:solidFill>
                <a:latin typeface="Arial" panose="020B0604020202020204" pitchFamily="34" charset="0"/>
              </a:rPr>
              <a:t>Substitution, Insertion, Deletion</a:t>
            </a:r>
            <a:endParaRPr lang="en-US" altLang="zh-TW" sz="185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just"/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Cantonese captions produced by </a:t>
            </a:r>
            <a:r>
              <a:rPr lang="en-HK" altLang="zh-TW" sz="2000" dirty="0" err="1">
                <a:solidFill>
                  <a:schemeClr val="accent2"/>
                </a:solidFill>
                <a:latin typeface="Arial" panose="020B0604020202020204" pitchFamily="34" charset="0"/>
              </a:rPr>
              <a:t>Pedius</a:t>
            </a:r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system:</a:t>
            </a:r>
          </a:p>
          <a:p>
            <a:pPr lvl="1" algn="just"/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Overall accuracy rate: </a:t>
            </a:r>
            <a:r>
              <a:rPr lang="en-HK" altLang="zh-TW" sz="1850" b="1" dirty="0">
                <a:solidFill>
                  <a:srgbClr val="0070C0"/>
                </a:solidFill>
                <a:latin typeface="Arial" panose="020B0604020202020204" pitchFamily="34" charset="0"/>
              </a:rPr>
              <a:t>76.4%</a:t>
            </a:r>
          </a:p>
          <a:p>
            <a:pPr lvl="1" algn="just"/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Average character error rate : </a:t>
            </a:r>
            <a:r>
              <a:rPr lang="en-HK" altLang="zh-TW" sz="1850" b="1" dirty="0">
                <a:solidFill>
                  <a:srgbClr val="0070C0"/>
                </a:solidFill>
                <a:latin typeface="Arial" panose="020B0604020202020204" pitchFamily="34" charset="0"/>
              </a:rPr>
              <a:t>23.6%</a:t>
            </a:r>
          </a:p>
          <a:p>
            <a:pPr lvl="1" algn="just"/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Error rate of English words in Cantonese-English</a:t>
            </a:r>
          </a:p>
          <a:p>
            <a:pPr marL="243000" lvl="1" indent="0" algn="just">
              <a:buNone/>
            </a:pPr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   code-mixed utterances: </a:t>
            </a:r>
            <a:r>
              <a:rPr lang="en-HK" altLang="zh-TW" sz="1850" b="1" dirty="0">
                <a:solidFill>
                  <a:srgbClr val="0070C0"/>
                </a:solidFill>
                <a:latin typeface="Arial" panose="020B0604020202020204" pitchFamily="34" charset="0"/>
              </a:rPr>
              <a:t>76.5%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11" y="3008436"/>
            <a:ext cx="2430223" cy="21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37628"/>
      </p:ext>
    </p:extLst>
  </p:cSld>
  <p:clrMapOvr>
    <a:masterClrMapping/>
  </p:clrMapOvr>
  <p:transition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94" y="526617"/>
            <a:ext cx="8272212" cy="760350"/>
          </a:xfrm>
        </p:spPr>
        <p:txBody>
          <a:bodyPr/>
          <a:lstStyle/>
          <a:p>
            <a:r>
              <a:rPr lang="en-HK" altLang="zh-TW" dirty="0"/>
              <a:t>Area of testing:  </a:t>
            </a:r>
            <a:r>
              <a:rPr lang="en-HK" altLang="zh-TW" dirty="0" err="1"/>
              <a:t>Eng</a:t>
            </a:r>
            <a:r>
              <a:rPr lang="en-HK" altLang="zh-TW" dirty="0"/>
              <a:t> captions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995" y="1460500"/>
            <a:ext cx="8272211" cy="3416300"/>
          </a:xfrm>
        </p:spPr>
        <p:txBody>
          <a:bodyPr>
            <a:normAutofit/>
          </a:bodyPr>
          <a:lstStyle/>
          <a:p>
            <a:pPr algn="just"/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English captions produced by both Zoom and </a:t>
            </a:r>
            <a:r>
              <a:rPr lang="en-HK" altLang="zh-TW" sz="2000" dirty="0" err="1">
                <a:solidFill>
                  <a:schemeClr val="accent2"/>
                </a:solidFill>
                <a:latin typeface="Arial" panose="020B0604020202020204" pitchFamily="34" charset="0"/>
              </a:rPr>
              <a:t>Pedius</a:t>
            </a:r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  <a:p>
            <a:pPr lvl="1" algn="just"/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Average character error rate : </a:t>
            </a:r>
          </a:p>
          <a:p>
            <a:pPr lvl="2" algn="just"/>
            <a:r>
              <a:rPr lang="en-HK" altLang="zh-TW" sz="1700" dirty="0" err="1">
                <a:solidFill>
                  <a:schemeClr val="accent2"/>
                </a:solidFill>
                <a:latin typeface="Arial" panose="020B0604020202020204" pitchFamily="34" charset="0"/>
              </a:rPr>
              <a:t>Pedius</a:t>
            </a:r>
            <a:r>
              <a:rPr lang="en-HK" altLang="zh-TW" sz="1700" dirty="0">
                <a:solidFill>
                  <a:schemeClr val="accent2"/>
                </a:solidFill>
                <a:latin typeface="Arial" panose="020B0604020202020204" pitchFamily="34" charset="0"/>
              </a:rPr>
              <a:t>: </a:t>
            </a:r>
            <a:r>
              <a:rPr lang="en-HK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49.0%</a:t>
            </a:r>
          </a:p>
          <a:p>
            <a:pPr lvl="2" algn="just"/>
            <a:r>
              <a:rPr lang="en-HK" altLang="zh-TW" sz="1700" dirty="0">
                <a:solidFill>
                  <a:schemeClr val="accent2"/>
                </a:solidFill>
                <a:latin typeface="Arial" panose="020B0604020202020204" pitchFamily="34" charset="0"/>
              </a:rPr>
              <a:t>Zoom: </a:t>
            </a:r>
            <a:r>
              <a:rPr lang="en-HK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23.9%</a:t>
            </a:r>
          </a:p>
          <a:p>
            <a:pPr algn="just"/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Processing time </a:t>
            </a:r>
          </a:p>
          <a:p>
            <a:pPr lvl="1" algn="just"/>
            <a:r>
              <a:rPr lang="en-HK" altLang="zh-TW" sz="1850" dirty="0">
                <a:solidFill>
                  <a:schemeClr val="accent2"/>
                </a:solidFill>
                <a:latin typeface="Arial" panose="020B0604020202020204" pitchFamily="34" charset="0"/>
              </a:rPr>
              <a:t>Comparing the onset/offset time of speech and captions:</a:t>
            </a:r>
          </a:p>
          <a:p>
            <a:pPr lvl="2" algn="just"/>
            <a:r>
              <a:rPr lang="en-HK" altLang="zh-TW" sz="1700" dirty="0" err="1">
                <a:solidFill>
                  <a:schemeClr val="accent2"/>
                </a:solidFill>
                <a:latin typeface="Arial" panose="020B0604020202020204" pitchFamily="34" charset="0"/>
              </a:rPr>
              <a:t>Pedius</a:t>
            </a:r>
            <a:r>
              <a:rPr lang="en-HK" altLang="zh-TW" sz="1700" dirty="0">
                <a:solidFill>
                  <a:schemeClr val="accent2"/>
                </a:solidFill>
                <a:latin typeface="Arial" panose="020B0604020202020204" pitchFamily="34" charset="0"/>
              </a:rPr>
              <a:t>: </a:t>
            </a:r>
            <a:r>
              <a:rPr lang="en-HK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1.60s </a:t>
            </a:r>
            <a:r>
              <a:rPr lang="en-HK" altLang="zh-TW" sz="1700" dirty="0">
                <a:solidFill>
                  <a:srgbClr val="0070C0"/>
                </a:solidFill>
                <a:latin typeface="Arial" panose="020B0604020202020204" pitchFamily="34" charset="0"/>
              </a:rPr>
              <a:t>(showing most confident transcriptions)</a:t>
            </a:r>
          </a:p>
          <a:p>
            <a:pPr lvl="2" algn="just"/>
            <a:r>
              <a:rPr lang="en-HK" altLang="zh-TW" sz="1700" dirty="0">
                <a:solidFill>
                  <a:schemeClr val="accent2"/>
                </a:solidFill>
                <a:latin typeface="Arial" panose="020B0604020202020204" pitchFamily="34" charset="0"/>
              </a:rPr>
              <a:t>Zoom: </a:t>
            </a:r>
            <a:r>
              <a:rPr lang="en-HK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0.46s </a:t>
            </a:r>
            <a:r>
              <a:rPr lang="en-HK" altLang="zh-TW" sz="1700" dirty="0">
                <a:solidFill>
                  <a:srgbClr val="0070C0"/>
                </a:solidFill>
                <a:latin typeface="Arial" panose="020B0604020202020204" pitchFamily="34" charset="0"/>
              </a:rPr>
              <a:t>(procedural approach of captioning)</a:t>
            </a:r>
          </a:p>
          <a:p>
            <a:pPr lvl="2" algn="just"/>
            <a:endParaRPr lang="en-HK" altLang="zh-TW" sz="17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77" y="3168650"/>
            <a:ext cx="2430223" cy="21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9885"/>
      </p:ext>
    </p:extLst>
  </p:cSld>
  <p:clrMapOvr>
    <a:masterClrMapping/>
  </p:clrMapOvr>
  <p:transition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Conclusion: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111127"/>
          </a:xfrm>
        </p:spPr>
        <p:txBody>
          <a:bodyPr>
            <a:normAutofit/>
          </a:bodyPr>
          <a:lstStyle/>
          <a:p>
            <a:pPr algn="just"/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The results of this project show that auto-captioning is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a support measure</a:t>
            </a: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that can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enhance effectiveness of online learning</a:t>
            </a: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of different types of SEN students.</a:t>
            </a:r>
          </a:p>
          <a:p>
            <a:pPr algn="just"/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It is necessary to </a:t>
            </a:r>
            <a:r>
              <a:rPr lang="en-HK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raise teachers’ and SEN students’ awareness </a:t>
            </a:r>
            <a:r>
              <a:rPr lang="en-HK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on the potential benefits of captioning service to students’ learning </a:t>
            </a:r>
            <a:endParaRPr lang="zh-TW" altLang="zh-TW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2897"/>
      </p:ext>
    </p:extLst>
  </p:cSld>
  <p:clrMapOvr>
    <a:masterClrMapping/>
  </p:clrMapOvr>
  <p:transition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Practical suggestions 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545" y="1511301"/>
            <a:ext cx="8272211" cy="3435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	</a:t>
            </a:r>
            <a:r>
              <a:rPr lang="en-US" altLang="zh-TW" sz="1800" b="1" dirty="0">
                <a:solidFill>
                  <a:schemeClr val="accent2"/>
                </a:solidFill>
              </a:rPr>
              <a:t>1. Performance of Captioning Tool:  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“Real-time” captioning with a significant delay and low accuracy might not benefit the students and even interfere with learning. The accuracy rate of captions should be high enough </a:t>
            </a:r>
            <a:r>
              <a:rPr lang="en-US" altLang="zh-TW" sz="1800" b="1" dirty="0">
                <a:solidFill>
                  <a:schemeClr val="accent2"/>
                </a:solidFill>
              </a:rPr>
              <a:t>(&gt;90%) </a:t>
            </a:r>
            <a:r>
              <a:rPr lang="en-US" altLang="zh-TW" sz="1800" dirty="0">
                <a:solidFill>
                  <a:schemeClr val="accent2"/>
                </a:solidFill>
              </a:rPr>
              <a:t>and the output of captions should be </a:t>
            </a:r>
            <a:r>
              <a:rPr lang="en-US" altLang="zh-TW" sz="1800" b="1" dirty="0">
                <a:solidFill>
                  <a:schemeClr val="accent2"/>
                </a:solidFill>
              </a:rPr>
              <a:t>within 1 second</a:t>
            </a:r>
            <a:r>
              <a:rPr lang="en-US" altLang="zh-TW" sz="1800" dirty="0">
                <a:solidFill>
                  <a:schemeClr val="accent2"/>
                </a:solidFill>
              </a:rPr>
              <a:t>. </a:t>
            </a:r>
          </a:p>
          <a:p>
            <a:pPr marL="0" indent="0">
              <a:buNone/>
            </a:pPr>
            <a:endParaRPr lang="en-US" altLang="zh-TW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	</a:t>
            </a:r>
            <a:r>
              <a:rPr lang="en-US" altLang="zh-TW" sz="1800" b="1" dirty="0">
                <a:solidFill>
                  <a:schemeClr val="accent2"/>
                </a:solidFill>
              </a:rPr>
              <a:t>2. Supported Languages: </a:t>
            </a:r>
            <a:r>
              <a:rPr lang="en-US" altLang="zh-TW" sz="1800" dirty="0">
                <a:solidFill>
                  <a:schemeClr val="accent2"/>
                </a:solidFill>
              </a:rPr>
              <a:t>	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The captioning tools in use should be able to identify the commonly used languages for teaching at the University, including</a:t>
            </a:r>
            <a:r>
              <a:rPr lang="en-US" altLang="zh-TW" sz="1800" b="1" dirty="0">
                <a:solidFill>
                  <a:schemeClr val="accent2"/>
                </a:solidFill>
              </a:rPr>
              <a:t> code-mixed-language situations (e.g. Cantonese &amp; English)</a:t>
            </a:r>
            <a:r>
              <a:rPr lang="en-US" altLang="zh-TW" sz="1800" dirty="0">
                <a:solidFill>
                  <a:schemeClr val="accent2"/>
                </a:solidFill>
              </a:rPr>
              <a:t>.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30843273"/>
      </p:ext>
    </p:extLst>
  </p:cSld>
  <p:clrMapOvr>
    <a:masterClrMapping/>
  </p:clrMapOvr>
  <p:transition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Practical suggestions 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498601"/>
            <a:ext cx="8272211" cy="32067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	</a:t>
            </a:r>
            <a:r>
              <a:rPr lang="en-US" altLang="zh-TW" sz="1800" b="1" dirty="0">
                <a:solidFill>
                  <a:schemeClr val="accent2"/>
                </a:solidFill>
              </a:rPr>
              <a:t>3. User Friendliness: </a:t>
            </a:r>
            <a:r>
              <a:rPr lang="en-US" altLang="zh-TW" sz="1800" dirty="0">
                <a:solidFill>
                  <a:schemeClr val="accent2"/>
                </a:solidFill>
              </a:rPr>
              <a:t>	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The operations should be </a:t>
            </a:r>
            <a:r>
              <a:rPr lang="en-US" altLang="zh-TW" sz="1800" b="1" dirty="0">
                <a:solidFill>
                  <a:schemeClr val="accent2"/>
                </a:solidFill>
              </a:rPr>
              <a:t>as simple as possible</a:t>
            </a:r>
            <a:r>
              <a:rPr lang="en-US" altLang="zh-TW" sz="1800" dirty="0">
                <a:solidFill>
                  <a:schemeClr val="accent2"/>
                </a:solidFill>
              </a:rPr>
              <a:t>, so that instructors are more willing to turn on the captioning tool during the lessons. </a:t>
            </a:r>
            <a:r>
              <a:rPr lang="en-US" altLang="zh-TW" sz="1800" b="1" dirty="0">
                <a:solidFill>
                  <a:schemeClr val="accent2"/>
                </a:solidFill>
              </a:rPr>
              <a:t>Guidelines for operations </a:t>
            </a:r>
            <a:r>
              <a:rPr lang="en-US" altLang="zh-TW" sz="1800" dirty="0">
                <a:solidFill>
                  <a:schemeClr val="accent2"/>
                </a:solidFill>
              </a:rPr>
              <a:t>should be written clearly for departments’ and teachers’ reference. 	</a:t>
            </a:r>
          </a:p>
          <a:p>
            <a:pPr marL="0" indent="0">
              <a:buNone/>
            </a:pPr>
            <a:endParaRPr lang="en-US" altLang="zh-TW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sz="1800" b="1" dirty="0">
                <a:solidFill>
                  <a:schemeClr val="accent2"/>
                </a:solidFill>
              </a:rPr>
              <a:t>      4. Privacy &amp; Security:  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chemeClr val="accent2"/>
                </a:solidFill>
              </a:rPr>
              <a:t>As many teachers are concerned about </a:t>
            </a:r>
            <a:r>
              <a:rPr lang="en-US" altLang="zh-TW" sz="1800" b="1" dirty="0">
                <a:solidFill>
                  <a:schemeClr val="accent2"/>
                </a:solidFill>
              </a:rPr>
              <a:t>leakage of class contents</a:t>
            </a:r>
            <a:r>
              <a:rPr lang="en-US" altLang="zh-TW" sz="1800" dirty="0">
                <a:solidFill>
                  <a:schemeClr val="accent2"/>
                </a:solidFill>
              </a:rPr>
              <a:t>, the transcripts/ captioned contents should be restricted to use by the target students, i.e., the permitted third party.</a:t>
            </a:r>
          </a:p>
        </p:txBody>
      </p:sp>
    </p:spTree>
    <p:extLst>
      <p:ext uri="{BB962C8B-B14F-4D97-AF65-F5344CB8AC3E}">
        <p14:creationId xmlns:p14="http://schemas.microsoft.com/office/powerpoint/2010/main" val="444183979"/>
      </p:ext>
    </p:extLst>
  </p:cSld>
  <p:clrMapOvr>
    <a:masterClrMapping/>
  </p:clrMapOvr>
  <p:transition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Deliverables and evaluation</a:t>
            </a:r>
            <a:endParaRPr lang="zh-TW" altLang="en-US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840827" y="2185758"/>
            <a:ext cx="2238703" cy="567558"/>
          </a:xfrm>
          <a:prstGeom prst="round2Diag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accent2"/>
                </a:solidFill>
              </a:rPr>
              <a:t>Simple Guideline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40827" y="2927519"/>
            <a:ext cx="2238703" cy="567558"/>
          </a:xfrm>
          <a:prstGeom prst="round2Diag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accent2"/>
                </a:solidFill>
              </a:rPr>
              <a:t>Demo Video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827" y="3568382"/>
            <a:ext cx="2364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accent2"/>
                </a:solidFill>
              </a:rPr>
              <a:t>(showing how to use auto-captioning in class)</a:t>
            </a:r>
            <a:endParaRPr lang="zh-TW" altLang="en-US" sz="1600" dirty="0">
              <a:solidFill>
                <a:schemeClr val="accent2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599090" y="1797269"/>
            <a:ext cx="2743200" cy="3079531"/>
          </a:xfrm>
          <a:prstGeom prst="round2Diag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Right Arrow 8"/>
          <p:cNvSpPr/>
          <p:nvPr/>
        </p:nvSpPr>
        <p:spPr>
          <a:xfrm>
            <a:off x="3205655" y="1802277"/>
            <a:ext cx="3867807" cy="1177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upload to CSLDS’s website</a:t>
            </a:r>
            <a:endParaRPr lang="zh-TW" alt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205655" y="3206119"/>
            <a:ext cx="3867807" cy="1177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provide to OSA &amp; ITSC</a:t>
            </a:r>
            <a:endParaRPr lang="zh-TW" altLang="en-US" dirty="0"/>
          </a:p>
        </p:txBody>
      </p:sp>
      <p:sp>
        <p:nvSpPr>
          <p:cNvPr id="11" name="Snip Single Corner Rectangle 10"/>
          <p:cNvSpPr/>
          <p:nvPr/>
        </p:nvSpPr>
        <p:spPr>
          <a:xfrm>
            <a:off x="832802" y="1641642"/>
            <a:ext cx="1618593" cy="324782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accent2"/>
                </a:solidFill>
              </a:rPr>
              <a:t>Deliverables</a:t>
            </a:r>
            <a:endParaRPr lang="zh-TW" altLang="en-US" sz="1600" b="1" dirty="0">
              <a:solidFill>
                <a:schemeClr val="accent2"/>
              </a:solidFill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6839750" y="2185758"/>
            <a:ext cx="1975944" cy="1700395"/>
          </a:xfrm>
          <a:prstGeom prst="star7">
            <a:avLst>
              <a:gd name="adj" fmla="val 34013"/>
              <a:gd name="hf" fmla="val 102572"/>
              <a:gd name="vf" fmla="val 105210"/>
            </a:avLst>
          </a:prstGeom>
          <a:solidFill>
            <a:srgbClr val="F9F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accent2"/>
                </a:solidFill>
              </a:rPr>
              <a:t>for </a:t>
            </a:r>
            <a:r>
              <a:rPr lang="en-US" altLang="zh-TW" sz="1400" b="1" dirty="0">
                <a:solidFill>
                  <a:schemeClr val="accent2"/>
                </a:solidFill>
              </a:rPr>
              <a:t>future support </a:t>
            </a:r>
            <a:r>
              <a:rPr lang="en-US" altLang="zh-TW" sz="1400" dirty="0">
                <a:solidFill>
                  <a:schemeClr val="accent2"/>
                </a:solidFill>
              </a:rPr>
              <a:t>of SEN students</a:t>
            </a:r>
            <a:endParaRPr lang="zh-TW" altLang="zh-TW" sz="1400" dirty="0">
              <a:solidFill>
                <a:schemeClr val="accent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06" y="3886153"/>
            <a:ext cx="1345324" cy="1201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39" y="1116635"/>
            <a:ext cx="1175657" cy="105001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FE38583-CEB5-C84D-B830-DB27BBFDCFC5}"/>
              </a:ext>
            </a:extLst>
          </p:cNvPr>
          <p:cNvSpPr txBox="1"/>
          <p:nvPr/>
        </p:nvSpPr>
        <p:spPr>
          <a:xfrm>
            <a:off x="3673367" y="1797269"/>
            <a:ext cx="3400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400" dirty="0"/>
              <a:t>http://cslds.org/v4/captioning.php</a:t>
            </a:r>
          </a:p>
        </p:txBody>
      </p:sp>
    </p:spTree>
    <p:extLst>
      <p:ext uri="{BB962C8B-B14F-4D97-AF65-F5344CB8AC3E}">
        <p14:creationId xmlns:p14="http://schemas.microsoft.com/office/powerpoint/2010/main" val="4144759412"/>
      </p:ext>
    </p:extLst>
  </p:cSld>
  <p:clrMapOvr>
    <a:masterClrMapping/>
  </p:clrMapOvr>
  <p:transition advTm="3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56" t="7762" r="17610" b="22179"/>
          <a:stretch/>
        </p:blipFill>
        <p:spPr>
          <a:xfrm>
            <a:off x="195943" y="1408070"/>
            <a:ext cx="4122229" cy="2716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hlinkClick r:id="rId3"/>
          </p:cNvPr>
          <p:cNvSpPr/>
          <p:nvPr/>
        </p:nvSpPr>
        <p:spPr>
          <a:xfrm>
            <a:off x="195943" y="4271204"/>
            <a:ext cx="5799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http://cslds.org/v4/captioning.php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2519" y="641458"/>
            <a:ext cx="7908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3200" dirty="0"/>
              <a:t>Webpage under CSLDS for Users’ Reference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312" t="15604" r="14801" b="18462"/>
          <a:stretch/>
        </p:blipFill>
        <p:spPr>
          <a:xfrm>
            <a:off x="4513393" y="1408070"/>
            <a:ext cx="4482166" cy="2681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03535"/>
      </p:ext>
    </p:extLst>
  </p:cSld>
  <p:clrMapOvr>
    <a:masterClrMapping/>
  </p:clrMapOvr>
  <p:transition advTm="2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mDemo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464.7727" end="45761.3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619" y="528305"/>
            <a:ext cx="7970487" cy="4487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6908" y="83128"/>
            <a:ext cx="673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/>
              <a:t>Demonstration Video of the Captioning System of Zoom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5857584"/>
      </p:ext>
    </p:extLst>
  </p:cSld>
  <p:clrMapOvr>
    <a:masterClrMapping/>
  </p:clrMapOvr>
  <p:transition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311708" y="1572888"/>
            <a:ext cx="8520600" cy="341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+mj-lt"/>
              <a:buAutoNum type="arabicPeriod"/>
            </a:pP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Identify the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needs of SEN students</a:t>
            </a: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in information accessibility in an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academic setting</a:t>
            </a:r>
            <a:endParaRPr lang="en-US" altLang="zh-TW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How SEN students could potentially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benefit from real-time auto-captioning</a:t>
            </a: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to fill their gaps of needs</a:t>
            </a:r>
          </a:p>
          <a:p>
            <a:pPr fontAlgn="base">
              <a:buFont typeface="+mj-lt"/>
              <a:buAutoNum type="arabicPeriod"/>
            </a:pP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An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evaluation</a:t>
            </a: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on the technology capability and user experience of the trial service</a:t>
            </a:r>
          </a:p>
          <a:p>
            <a:pPr fontAlgn="base">
              <a:spcAft>
                <a:spcPts val="160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How the university could </a:t>
            </a:r>
            <a:r>
              <a:rPr lang="en-US" altLang="zh-TW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make use of such technology</a:t>
            </a:r>
            <a:r>
              <a:rPr lang="en-US" altLang="zh-TW" sz="2000" dirty="0">
                <a:solidFill>
                  <a:schemeClr val="accent2"/>
                </a:solidFill>
                <a:latin typeface="Arial" panose="020B0604020202020204" pitchFamily="34" charset="0"/>
              </a:rPr>
              <a:t> to support SEN students effectively</a:t>
            </a:r>
          </a:p>
          <a:p>
            <a:endParaRPr lang="zh-TW" altLang="en-US" sz="1200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Project Objective</a:t>
            </a:r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89" y="105103"/>
            <a:ext cx="1643417" cy="14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8098"/>
      </p:ext>
    </p:extLst>
  </p:cSld>
  <p:clrMapOvr>
    <a:masterClrMapping/>
  </p:clrMapOvr>
  <p:transition advTm="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Future Plan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469208" cy="3208476"/>
          </a:xfrm>
        </p:spPr>
        <p:txBody>
          <a:bodyPr/>
          <a:lstStyle/>
          <a:p>
            <a:pPr marL="0" lvl="0" indent="0" fontAlgn="base">
              <a:lnSpc>
                <a:spcPct val="8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1.	Evaluate how real-time captioning functions in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different pedagogical settings</a:t>
            </a:r>
          </a:p>
          <a:p>
            <a:pPr marL="0" lvl="0" indent="0" fontAlgn="base">
              <a:lnSpc>
                <a:spcPct val="8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	⇒ mass lectures, tutorials (group or individual), and group 		discussions</a:t>
            </a:r>
          </a:p>
          <a:p>
            <a:pPr marL="0" lvl="0" indent="0" fontAlgn="base">
              <a:lnSpc>
                <a:spcPct val="80000"/>
              </a:lnSpc>
              <a:spcAft>
                <a:spcPts val="0"/>
              </a:spcAft>
              <a:buNone/>
            </a:pPr>
            <a:endParaRPr lang="en-US" altLang="zh-TW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lvl="0" indent="0" fontAlgn="base">
              <a:lnSpc>
                <a:spcPct val="8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2. 	Explore different service systems involving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post-lecture video 	captioning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9" y="3668743"/>
            <a:ext cx="1387012" cy="1238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16" y="2500894"/>
            <a:ext cx="1228284" cy="10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3092"/>
      </p:ext>
    </p:extLst>
  </p:cSld>
  <p:clrMapOvr>
    <a:masterClrMapping/>
  </p:clrMapOvr>
  <p:transition advTm="4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54270B-780C-204E-882C-467F2DD4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HK" sz="8000" dirty="0"/>
              <a:t>END</a:t>
            </a:r>
            <a:endParaRPr kumimoji="1" lang="zh-HK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62930082"/>
      </p:ext>
    </p:extLst>
  </p:cSld>
  <p:clrMapOvr>
    <a:masterClrMapping/>
  </p:clrMapOvr>
  <p:transition advTm="2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Activities, process and outcomes</a:t>
            </a:r>
            <a:endParaRPr lang="zh-TW" alt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46532" y="1637081"/>
            <a:ext cx="2246586" cy="8726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User Experience Testing</a:t>
            </a:r>
            <a:endParaRPr lang="zh-TW" altLang="en-US" sz="2000" b="1" dirty="0"/>
          </a:p>
        </p:txBody>
      </p:sp>
      <p:sp>
        <p:nvSpPr>
          <p:cNvPr id="9" name="Oval 8"/>
          <p:cNvSpPr/>
          <p:nvPr/>
        </p:nvSpPr>
        <p:spPr>
          <a:xfrm>
            <a:off x="2128623" y="2206315"/>
            <a:ext cx="1297744" cy="60674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accent6"/>
                </a:solidFill>
              </a:rPr>
              <a:t>By CSLDS</a:t>
            </a:r>
            <a:endParaRPr lang="zh-TW" altLang="en-US" sz="1400" dirty="0">
              <a:solidFill>
                <a:schemeClr val="accent6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01703" y="1637080"/>
            <a:ext cx="2343813" cy="8726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Technical Testing</a:t>
            </a:r>
            <a:endParaRPr lang="zh-TW" altLang="en-US" sz="2000" b="1" dirty="0"/>
          </a:p>
        </p:txBody>
      </p:sp>
      <p:sp>
        <p:nvSpPr>
          <p:cNvPr id="11" name="Oval 10"/>
          <p:cNvSpPr/>
          <p:nvPr/>
        </p:nvSpPr>
        <p:spPr>
          <a:xfrm>
            <a:off x="7725097" y="2206314"/>
            <a:ext cx="956441" cy="60674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accent3"/>
                </a:solidFill>
              </a:rPr>
              <a:t>By EE</a:t>
            </a:r>
            <a:endParaRPr lang="zh-TW" altLang="en-US" sz="1400" dirty="0">
              <a:solidFill>
                <a:schemeClr val="accent3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3619814" y="1636452"/>
            <a:ext cx="1918140" cy="872606"/>
          </a:xfrm>
          <a:prstGeom prst="snip2Diag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50000"/>
                  </a:schemeClr>
                </a:solidFill>
              </a:rPr>
              <a:t>Trials in online learning</a:t>
            </a:r>
            <a:endParaRPr lang="zh-TW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3619814" y="2813060"/>
            <a:ext cx="1918140" cy="872606"/>
          </a:xfrm>
          <a:prstGeom prst="snip2Diag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50000"/>
                  </a:schemeClr>
                </a:solidFill>
              </a:rPr>
              <a:t>Questionnaire surveys</a:t>
            </a:r>
            <a:endParaRPr lang="zh-TW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Snip Diagonal Corner Rectangle 13"/>
          <p:cNvSpPr/>
          <p:nvPr/>
        </p:nvSpPr>
        <p:spPr>
          <a:xfrm>
            <a:off x="3619814" y="3989668"/>
            <a:ext cx="1918140" cy="872606"/>
          </a:xfrm>
          <a:prstGeom prst="snip2Diag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50000"/>
                  </a:schemeClr>
                </a:solidFill>
              </a:rPr>
              <a:t>Focus group discussions</a:t>
            </a:r>
            <a:endParaRPr lang="zh-TW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2723" y="2795560"/>
            <a:ext cx="2138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i="1" dirty="0">
                <a:solidFill>
                  <a:schemeClr val="accent3"/>
                </a:solidFill>
              </a:rPr>
              <a:t>evaluated the </a:t>
            </a:r>
            <a:r>
              <a:rPr lang="en-US" altLang="zh-TW" sz="1400" b="1" i="1" dirty="0">
                <a:solidFill>
                  <a:schemeClr val="accent3"/>
                </a:solidFill>
              </a:rPr>
              <a:t>overall technical capability </a:t>
            </a:r>
            <a:r>
              <a:rPr lang="en-US" altLang="zh-TW" sz="1400" i="1" dirty="0">
                <a:solidFill>
                  <a:schemeClr val="accent3"/>
                </a:solidFill>
              </a:rPr>
              <a:t>and the </a:t>
            </a:r>
            <a:r>
              <a:rPr lang="en-US" altLang="zh-TW" sz="1400" b="1" i="1" dirty="0">
                <a:solidFill>
                  <a:schemeClr val="accent3"/>
                </a:solidFill>
              </a:rPr>
              <a:t>accuracy rates</a:t>
            </a:r>
            <a:r>
              <a:rPr lang="en-US" altLang="zh-TW" sz="1400" i="1" dirty="0">
                <a:solidFill>
                  <a:schemeClr val="accent3"/>
                </a:solidFill>
              </a:rPr>
              <a:t> of two real-time auto-captioning software</a:t>
            </a:r>
            <a:endParaRPr lang="zh-TW" altLang="en-US" sz="1400" dirty="0">
              <a:solidFill>
                <a:schemeClr val="accent3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5945" y="2795560"/>
            <a:ext cx="2138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i="1" dirty="0">
                <a:solidFill>
                  <a:schemeClr val="accent6"/>
                </a:solidFill>
              </a:rPr>
              <a:t>evaluated effectiveness of auto-captioning by collecting </a:t>
            </a:r>
            <a:r>
              <a:rPr lang="en-US" altLang="zh-TW" sz="1400" b="1" i="1" dirty="0">
                <a:solidFill>
                  <a:schemeClr val="accent6"/>
                </a:solidFill>
              </a:rPr>
              <a:t>users’ feedback</a:t>
            </a:r>
            <a:endParaRPr lang="zh-TW" altLang="en-US" sz="1400" b="1" dirty="0">
              <a:solidFill>
                <a:schemeClr val="accent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7346" y="1460937"/>
            <a:ext cx="5265683" cy="3510455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Rectangle 20"/>
          <p:cNvSpPr/>
          <p:nvPr/>
        </p:nvSpPr>
        <p:spPr>
          <a:xfrm>
            <a:off x="5651931" y="1460937"/>
            <a:ext cx="3108436" cy="3510455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25" name="Straight Arrow Connector 24"/>
          <p:cNvCxnSpPr>
            <a:stCxn id="12" idx="1"/>
            <a:endCxn id="13" idx="3"/>
          </p:cNvCxnSpPr>
          <p:nvPr/>
        </p:nvCxnSpPr>
        <p:spPr>
          <a:xfrm>
            <a:off x="4578884" y="2509058"/>
            <a:ext cx="0" cy="30400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us 25"/>
          <p:cNvSpPr/>
          <p:nvPr/>
        </p:nvSpPr>
        <p:spPr>
          <a:xfrm>
            <a:off x="4429749" y="3691398"/>
            <a:ext cx="298270" cy="298270"/>
          </a:xfrm>
          <a:prstGeom prst="mathPlus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00" y="3292301"/>
            <a:ext cx="732281" cy="6540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43" y="4425564"/>
            <a:ext cx="611141" cy="545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45" y="2072755"/>
            <a:ext cx="732281" cy="6540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85" y="3439591"/>
            <a:ext cx="1176804" cy="10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99795"/>
      </p:ext>
    </p:extLst>
  </p:cSld>
  <p:clrMapOvr>
    <a:masterClrMapping/>
  </p:clrMapOvr>
  <p:transition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435894" y="765324"/>
            <a:ext cx="8245162" cy="6851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/>
              <a:t>Demonstrations of Captioning Tools</a:t>
            </a:r>
            <a:endParaRPr sz="28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435895" y="1450428"/>
            <a:ext cx="8245160" cy="863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 algn="ctr">
              <a:buFontTx/>
              <a:buChar char="-"/>
            </a:pPr>
            <a:r>
              <a:rPr lang="en-US" altLang="zh-TW" b="1" dirty="0"/>
              <a:t>Zoom auto-captioning</a:t>
            </a:r>
            <a:endParaRPr lang="en-US" altLang="zh-TW" dirty="0"/>
          </a:p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72" y="1450428"/>
            <a:ext cx="1912529" cy="17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62944"/>
      </p:ext>
    </p:extLst>
  </p:cSld>
  <p:clrMapOvr>
    <a:masterClrMapping/>
  </p:clrMapOvr>
  <p:transition advTm="2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Google Shape;67;p15"/>
          <p:cNvGraphicFramePr/>
          <p:nvPr>
            <p:extLst>
              <p:ext uri="{D42A27DB-BD31-4B8C-83A1-F6EECF244321}">
                <p14:modId xmlns:p14="http://schemas.microsoft.com/office/powerpoint/2010/main" val="4236648301"/>
              </p:ext>
            </p:extLst>
          </p:nvPr>
        </p:nvGraphicFramePr>
        <p:xfrm>
          <a:off x="4572000" y="889286"/>
          <a:ext cx="3558175" cy="2017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4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2021-2022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4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Sem 1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No. of Student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/>
                        <a:t>Course</a:t>
                      </a:r>
                      <a:r>
                        <a:rPr lang="en-US" altLang="zh-TW" dirty="0"/>
                        <a:t>s</a:t>
                      </a:r>
                      <a:r>
                        <a:rPr lang="zh-TW" dirty="0"/>
                        <a:t> Involved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/>
                        <a:t>9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8" name="Google Shape;68;p15"/>
          <p:cNvGraphicFramePr/>
          <p:nvPr>
            <p:extLst>
              <p:ext uri="{D42A27DB-BD31-4B8C-83A1-F6EECF244321}">
                <p14:modId xmlns:p14="http://schemas.microsoft.com/office/powerpoint/2010/main" val="1596977489"/>
              </p:ext>
            </p:extLst>
          </p:nvPr>
        </p:nvGraphicFramePr>
        <p:xfrm>
          <a:off x="465083" y="942725"/>
          <a:ext cx="3558175" cy="2017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4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2020-2021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Sem 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/>
                        <a:t>No. of Student</a:t>
                      </a:r>
                      <a:r>
                        <a:rPr lang="en-US" altLang="zh-TW" dirty="0"/>
                        <a:t>s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/>
                        <a:t>Course</a:t>
                      </a:r>
                      <a:r>
                        <a:rPr lang="en-US" altLang="zh-TW" dirty="0"/>
                        <a:t>s</a:t>
                      </a:r>
                      <a:r>
                        <a:rPr lang="zh-TW" dirty="0"/>
                        <a:t> Involved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/>
                        <a:t>10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370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tx1"/>
                </a:solidFill>
              </a:rPr>
              <a:t>Students contacted/supported so far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25000" y="3004419"/>
            <a:ext cx="4019400" cy="2001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5131"/>
              <a:buNone/>
            </a:pPr>
            <a:r>
              <a:rPr lang="zh-TW" sz="1050" dirty="0">
                <a:solidFill>
                  <a:schemeClr val="tx1"/>
                </a:solidFill>
              </a:rPr>
              <a:t>Total：9 students </a:t>
            </a:r>
            <a:endParaRPr sz="105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5131"/>
              <a:buNone/>
            </a:pPr>
            <a:endParaRPr sz="1050" dirty="0">
              <a:solidFill>
                <a:schemeClr val="tx1"/>
              </a:solidFill>
            </a:endParaRPr>
          </a:p>
          <a:p>
            <a:pPr marL="457200" lvl="0" indent="-30276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1050" dirty="0">
                <a:solidFill>
                  <a:schemeClr val="tx1"/>
                </a:solidFill>
              </a:rPr>
              <a:t>1 DHH had no trial in class after demonstration</a:t>
            </a:r>
            <a:endParaRPr sz="1050" dirty="0">
              <a:solidFill>
                <a:schemeClr val="tx1"/>
              </a:solidFill>
            </a:endParaRPr>
          </a:p>
          <a:p>
            <a:pPr marL="457200" lvl="0" indent="-30276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1050" dirty="0">
                <a:solidFill>
                  <a:schemeClr val="tx1"/>
                </a:solidFill>
              </a:rPr>
              <a:t>1 DHH Master</a:t>
            </a:r>
            <a:r>
              <a:rPr lang="en-US" altLang="zh-TW" sz="1050" dirty="0">
                <a:solidFill>
                  <a:schemeClr val="tx1"/>
                </a:solidFill>
              </a:rPr>
              <a:t>’</a:t>
            </a:r>
            <a:r>
              <a:rPr lang="zh-TW" sz="1050" dirty="0">
                <a:solidFill>
                  <a:schemeClr val="tx1"/>
                </a:solidFill>
              </a:rPr>
              <a:t>s student preferred using FM system</a:t>
            </a:r>
            <a:endParaRPr sz="1050" dirty="0">
              <a:solidFill>
                <a:schemeClr val="tx1"/>
              </a:solidFill>
            </a:endParaRPr>
          </a:p>
          <a:p>
            <a:pPr marL="457200" lvl="0" indent="-30276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1050" dirty="0">
                <a:solidFill>
                  <a:schemeClr val="tx1"/>
                </a:solidFill>
              </a:rPr>
              <a:t>1 part-time</a:t>
            </a:r>
            <a:r>
              <a:rPr lang="en-US" altLang="zh-TW" sz="1050" dirty="0">
                <a:solidFill>
                  <a:schemeClr val="tx1"/>
                </a:solidFill>
              </a:rPr>
              <a:t>, DHH</a:t>
            </a:r>
            <a:r>
              <a:rPr lang="zh-TW" sz="1050" dirty="0">
                <a:solidFill>
                  <a:schemeClr val="tx1"/>
                </a:solidFill>
              </a:rPr>
              <a:t> </a:t>
            </a:r>
            <a:r>
              <a:rPr lang="en-US" altLang="zh-TW" sz="1050" dirty="0">
                <a:solidFill>
                  <a:schemeClr val="tx1"/>
                </a:solidFill>
              </a:rPr>
              <a:t>student doing a </a:t>
            </a:r>
            <a:r>
              <a:rPr lang="zh-TW" sz="1050" dirty="0">
                <a:solidFill>
                  <a:schemeClr val="tx1"/>
                </a:solidFill>
              </a:rPr>
              <a:t>Master</a:t>
            </a:r>
            <a:r>
              <a:rPr lang="en-US" altLang="zh-TW" sz="1050" dirty="0">
                <a:solidFill>
                  <a:schemeClr val="tx1"/>
                </a:solidFill>
              </a:rPr>
              <a:t> degree </a:t>
            </a:r>
            <a:r>
              <a:rPr lang="zh-TW" sz="1050" dirty="0">
                <a:solidFill>
                  <a:schemeClr val="tx1"/>
                </a:solidFill>
              </a:rPr>
              <a:t>in Psychology student w</a:t>
            </a:r>
            <a:r>
              <a:rPr lang="en-US" altLang="zh-TW" sz="1050" dirty="0">
                <a:solidFill>
                  <a:schemeClr val="tx1"/>
                </a:solidFill>
              </a:rPr>
              <a:t>as </a:t>
            </a:r>
            <a:r>
              <a:rPr lang="zh-TW" sz="1050" dirty="0">
                <a:solidFill>
                  <a:schemeClr val="tx1"/>
                </a:solidFill>
              </a:rPr>
              <a:t>supported by</a:t>
            </a:r>
            <a:r>
              <a:rPr lang="en-US" altLang="zh-TW" sz="1050" dirty="0">
                <a:solidFill>
                  <a:schemeClr val="tx1"/>
                </a:solidFill>
              </a:rPr>
              <a:t>the</a:t>
            </a:r>
            <a:r>
              <a:rPr lang="zh-TW" sz="1050" dirty="0">
                <a:solidFill>
                  <a:schemeClr val="tx1"/>
                </a:solidFill>
              </a:rPr>
              <a:t> Pedius system but felt </a:t>
            </a:r>
            <a:r>
              <a:rPr lang="en-US" altLang="zh-TW" sz="1050" dirty="0">
                <a:solidFill>
                  <a:schemeClr val="tx1"/>
                </a:solidFill>
              </a:rPr>
              <a:t>dissatisfied</a:t>
            </a:r>
            <a:endParaRPr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43204"/>
      </p:ext>
    </p:extLst>
  </p:cSld>
  <p:clrMapOvr>
    <a:masterClrMapping/>
  </p:clrMapOvr>
  <p:transition advTm="3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8978"/>
              </p:ext>
            </p:extLst>
          </p:nvPr>
        </p:nvGraphicFramePr>
        <p:xfrm>
          <a:off x="184149" y="127287"/>
          <a:ext cx="8578850" cy="4738431"/>
        </p:xfrm>
        <a:graphic>
          <a:graphicData uri="http://schemas.openxmlformats.org/drawingml/2006/table">
            <a:tbl>
              <a:tblPr>
                <a:tableStyleId>{368A4349-1B56-42D5-A4F2-6937051A6E0D}</a:tableStyleId>
              </a:tblPr>
              <a:tblGrid>
                <a:gridCol w="1546542">
                  <a:extLst>
                    <a:ext uri="{9D8B030D-6E8A-4147-A177-3AD203B41FA5}">
                      <a16:colId xmlns:a16="http://schemas.microsoft.com/office/drawing/2014/main" val="3252934121"/>
                    </a:ext>
                  </a:extLst>
                </a:gridCol>
                <a:gridCol w="2746440">
                  <a:extLst>
                    <a:ext uri="{9D8B030D-6E8A-4147-A177-3AD203B41FA5}">
                      <a16:colId xmlns:a16="http://schemas.microsoft.com/office/drawing/2014/main" val="3880144671"/>
                    </a:ext>
                  </a:extLst>
                </a:gridCol>
                <a:gridCol w="2142934">
                  <a:extLst>
                    <a:ext uri="{9D8B030D-6E8A-4147-A177-3AD203B41FA5}">
                      <a16:colId xmlns:a16="http://schemas.microsoft.com/office/drawing/2014/main" val="1872159332"/>
                    </a:ext>
                  </a:extLst>
                </a:gridCol>
                <a:gridCol w="2142934">
                  <a:extLst>
                    <a:ext uri="{9D8B030D-6E8A-4147-A177-3AD203B41FA5}">
                      <a16:colId xmlns:a16="http://schemas.microsoft.com/office/drawing/2014/main" val="3323268663"/>
                    </a:ext>
                  </a:extLst>
                </a:gridCol>
              </a:tblGrid>
              <a:tr h="184265"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Type of SEN</a:t>
                      </a:r>
                      <a:endParaRPr lang="en-US" sz="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Learning needs in the learning process</a:t>
                      </a:r>
                      <a:endParaRPr lang="en-US" sz="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Current self-help solutions</a:t>
                      </a:r>
                      <a:endParaRPr lang="en-US" sz="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Problems of the self-help solution</a:t>
                      </a:r>
                      <a:endParaRPr lang="en-US" sz="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extLst>
                  <a:ext uri="{0D108BD9-81ED-4DB2-BD59-A6C34878D82A}">
                    <a16:rowId xmlns:a16="http://schemas.microsoft.com/office/drawing/2014/main" val="2518444433"/>
                  </a:ext>
                </a:extLst>
              </a:tr>
              <a:tr h="1015923"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Hearing Impairment</a:t>
                      </a:r>
                      <a:br>
                        <a:rPr lang="en-US" sz="900" kern="100" dirty="0">
                          <a:effectLst/>
                        </a:rPr>
                      </a:br>
                      <a:r>
                        <a:rPr lang="en-US" sz="900" kern="100" dirty="0">
                          <a:effectLst/>
                        </a:rPr>
                        <a:t>(Moderate and bilateral hearing loss)</a:t>
                      </a:r>
                      <a:endParaRPr lang="en-US" sz="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Sometimes cannot hear clearly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Face to face: two many different types of sounds in the lecture hall --&gt; fail to concentrate on speech sounds due to presence of noises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Zoom: low sound quality of microphones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Hard to read lips as the speaker’s mouth is covered with a mask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Hard to hear clearly when the speech sounds overlap in group discussions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Ask the lecturer/ classmates after class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Read lecture notes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Use of a </a:t>
                      </a:r>
                      <a:r>
                        <a:rPr lang="en-US" sz="900" u="none" strike="noStrike" kern="100" dirty="0" err="1">
                          <a:effectLst/>
                        </a:rPr>
                        <a:t>bluetooth</a:t>
                      </a:r>
                      <a:r>
                        <a:rPr lang="en-US" sz="900" u="none" strike="noStrike" kern="100" dirty="0">
                          <a:effectLst/>
                        </a:rPr>
                        <a:t> hearing aid which connects directly to the computer audio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Hard to effectively communicate with lecturers and classmates, especially in an online mode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Some important contents may not be included in the lecture notes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extLst>
                  <a:ext uri="{0D108BD9-81ED-4DB2-BD59-A6C34878D82A}">
                    <a16:rowId xmlns:a16="http://schemas.microsoft.com/office/drawing/2014/main" val="1964672721"/>
                  </a:ext>
                </a:extLst>
              </a:tr>
              <a:tr h="738704"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ADHD</a:t>
                      </a:r>
                      <a:endParaRPr lang="en-US" sz="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Will easily lose focus/ got distracted, especially in a 2-3 </a:t>
                      </a:r>
                      <a:r>
                        <a:rPr lang="en-US" sz="900" u="none" strike="noStrike" kern="100" dirty="0" err="1">
                          <a:effectLst/>
                        </a:rPr>
                        <a:t>hr</a:t>
                      </a:r>
                      <a:r>
                        <a:rPr lang="en-US" sz="900" u="none" strike="noStrike" kern="100" dirty="0">
                          <a:effectLst/>
                        </a:rPr>
                        <a:t> long lesson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Hard to focus if slow speaking speed 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Upload recorded lectures to YouTube for auto captioning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Watch recordings in fast speed mode after lessons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Find other online tutorial videos and do self-revision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Recordings not allowed in some lessons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Susceptible to copyright infringement through unauthorized recordings or upload of videos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extLst>
                  <a:ext uri="{0D108BD9-81ED-4DB2-BD59-A6C34878D82A}">
                    <a16:rowId xmlns:a16="http://schemas.microsoft.com/office/drawing/2014/main" val="3093534716"/>
                  </a:ext>
                </a:extLst>
              </a:tr>
              <a:tr h="600094"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ADHD + Dyslexia</a:t>
                      </a:r>
                      <a:endParaRPr lang="en-US" sz="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>
                          <a:effectLst/>
                        </a:rPr>
                        <a:t>Have to spend a lot of time on reading long passages</a:t>
                      </a:r>
                      <a:endParaRPr lang="en-US" sz="900" u="none" strike="noStrike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Catch up with learning progress through external learning materials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Use text-to-speech tools to help reading long passages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913284"/>
                  </a:ext>
                </a:extLst>
              </a:tr>
              <a:tr h="877314"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Asperger Syndrome</a:t>
                      </a:r>
                      <a:endParaRPr lang="en-US" sz="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Hard to focus, especially in lessons conducted via Zoom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Hard to follow or participate in group discussions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Ask teachers to speak slowly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Read lecture notes on their own 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Speed of speech delivery of lecturers varies and hard to accommodate for all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900" u="none" strike="noStrike" kern="100" dirty="0">
                          <a:effectLst/>
                        </a:rPr>
                        <a:t>Some important contents are not written in the lecture notes/ some lectures do not provide lecture notes</a:t>
                      </a:r>
                      <a:endParaRPr lang="en-US" sz="900" u="none" strike="noStrike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28" marR="22828" marT="22828" marB="22828"/>
                </a:tc>
                <a:extLst>
                  <a:ext uri="{0D108BD9-81ED-4DB2-BD59-A6C34878D82A}">
                    <a16:rowId xmlns:a16="http://schemas.microsoft.com/office/drawing/2014/main" val="271108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334077"/>
      </p:ext>
    </p:extLst>
  </p:cSld>
  <p:clrMapOvr>
    <a:masterClrMapping/>
  </p:clrMapOvr>
  <p:transition advTm="6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Dissemination, diffusion, impact and sharing of good practices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440" y="3326572"/>
            <a:ext cx="5465666" cy="830997"/>
          </a:xfrm>
        </p:spPr>
        <p:txBody>
          <a:bodyPr wrap="square">
            <a:spAutoFit/>
          </a:bodyPr>
          <a:lstStyle/>
          <a:p>
            <a:pPr marL="0" indent="0" defTabSz="457200">
              <a:buNone/>
            </a:pPr>
            <a:r>
              <a:rPr lang="en-US" altLang="zh-TW" sz="1600" dirty="0">
                <a:solidFill>
                  <a:schemeClr val="accent3"/>
                </a:solidFill>
              </a:rPr>
              <a:t>- 	help different departmental representatives 	</a:t>
            </a:r>
            <a:r>
              <a:rPr lang="en-US" altLang="zh-TW" sz="1600" b="1" dirty="0">
                <a:solidFill>
                  <a:schemeClr val="accent3"/>
                </a:solidFill>
              </a:rPr>
              <a:t>understand 	the potential benefits</a:t>
            </a:r>
            <a:r>
              <a:rPr lang="en-US" altLang="zh-TW" sz="1600" dirty="0">
                <a:solidFill>
                  <a:schemeClr val="accent3"/>
                </a:solidFill>
              </a:rPr>
              <a:t> of auto-captioning service to 	SEN students.</a:t>
            </a:r>
            <a:endParaRPr lang="zh-TW" altLang="zh-TW" sz="1600" dirty="0">
              <a:solidFill>
                <a:schemeClr val="accent3"/>
              </a:solidFill>
            </a:endParaRPr>
          </a:p>
        </p:txBody>
      </p:sp>
      <p:sp>
        <p:nvSpPr>
          <p:cNvPr id="4" name="Round Single Corner Rectangle 3"/>
          <p:cNvSpPr/>
          <p:nvPr/>
        </p:nvSpPr>
        <p:spPr>
          <a:xfrm>
            <a:off x="830317" y="1812501"/>
            <a:ext cx="2259724" cy="641131"/>
          </a:xfrm>
          <a:prstGeom prst="round1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User-case reports</a:t>
            </a:r>
            <a:endParaRPr lang="zh-TW" altLang="en-US" sz="2000" b="1" dirty="0"/>
          </a:p>
        </p:txBody>
      </p:sp>
      <p:sp>
        <p:nvSpPr>
          <p:cNvPr id="5" name="Round Single Corner Rectangle 4"/>
          <p:cNvSpPr/>
          <p:nvPr/>
        </p:nvSpPr>
        <p:spPr>
          <a:xfrm>
            <a:off x="830317" y="3326572"/>
            <a:ext cx="2259724" cy="641131"/>
          </a:xfrm>
          <a:prstGeom prst="round1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Sharing of experiences </a:t>
            </a:r>
            <a:endParaRPr lang="zh-TW" alt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3242440" y="1768160"/>
            <a:ext cx="5365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accent3"/>
                </a:solidFill>
              </a:rPr>
              <a:t>-	based on the </a:t>
            </a:r>
            <a:r>
              <a:rPr lang="en-US" altLang="zh-TW" sz="1600" b="1" dirty="0">
                <a:solidFill>
                  <a:schemeClr val="accent3"/>
                </a:solidFill>
              </a:rPr>
              <a:t>users’ feedback</a:t>
            </a:r>
            <a:r>
              <a:rPr lang="en-US" altLang="zh-TW" sz="1600" dirty="0">
                <a:solidFill>
                  <a:schemeClr val="accent3"/>
                </a:solidFill>
              </a:rPr>
              <a:t> and </a:t>
            </a:r>
            <a:r>
              <a:rPr lang="en-US" altLang="zh-TW" sz="1600" b="1" dirty="0">
                <a:solidFill>
                  <a:schemeClr val="accent3"/>
                </a:solidFill>
              </a:rPr>
              <a:t>technical 	evaluation</a:t>
            </a:r>
          </a:p>
          <a:p>
            <a:r>
              <a:rPr lang="en-US" altLang="zh-TW" sz="1600" dirty="0">
                <a:solidFill>
                  <a:schemeClr val="accent3"/>
                </a:solidFill>
              </a:rPr>
              <a:t>- 	</a:t>
            </a:r>
            <a:r>
              <a:rPr lang="en-US" altLang="zh-TW" sz="1600" b="1" dirty="0">
                <a:solidFill>
                  <a:schemeClr val="accent3"/>
                </a:solidFill>
              </a:rPr>
              <a:t>good reference </a:t>
            </a:r>
            <a:r>
              <a:rPr lang="en-US" altLang="zh-TW" sz="1600" dirty="0">
                <a:solidFill>
                  <a:schemeClr val="accent3"/>
                </a:solidFill>
              </a:rPr>
              <a:t>for further review of other 	captioning systems</a:t>
            </a:r>
            <a:endParaRPr lang="zh-TW" altLang="en-US" sz="1600" dirty="0">
              <a:solidFill>
                <a:schemeClr val="accent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6534" y="3737536"/>
            <a:ext cx="1074946" cy="960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6" y="2293333"/>
            <a:ext cx="1074505" cy="9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97811"/>
      </p:ext>
    </p:extLst>
  </p:cSld>
  <p:clrMapOvr>
    <a:masterClrMapping/>
  </p:clrMapOvr>
  <p:transition advTm="4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5895" y="1965366"/>
            <a:ext cx="8245160" cy="348959"/>
          </a:xfrm>
        </p:spPr>
        <p:txBody>
          <a:bodyPr>
            <a:normAutofit fontScale="92500" lnSpcReduction="20000"/>
          </a:bodyPr>
          <a:lstStyle/>
          <a:p>
            <a:r>
              <a:rPr lang="en-HK" altLang="zh-TW" sz="2000" dirty="0"/>
              <a:t>Through focus group discussion &amp; questionnaire</a:t>
            </a:r>
            <a:endParaRPr lang="zh-TW" altLang="en-US" sz="2000" dirty="0"/>
          </a:p>
        </p:txBody>
      </p:sp>
      <p:sp>
        <p:nvSpPr>
          <p:cNvPr id="5" name="Google Shape;60;p14"/>
          <p:cNvSpPr txBox="1">
            <a:spLocks noGrp="1"/>
          </p:cNvSpPr>
          <p:nvPr>
            <p:ph type="ctrTitle"/>
          </p:nvPr>
        </p:nvSpPr>
        <p:spPr>
          <a:xfrm>
            <a:off x="435894" y="765324"/>
            <a:ext cx="8245162" cy="6851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buClr>
                <a:srgbClr val="262626"/>
              </a:buClr>
              <a:buSzPct val="104999"/>
            </a:pPr>
            <a:r>
              <a:rPr lang="zh-TW" altLang="zh-TW" sz="3600" dirty="0"/>
              <a:t>STUDENT FEEDBACK</a:t>
            </a:r>
            <a:endParaRPr lang="zh-TW" alt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2" y="849811"/>
            <a:ext cx="1344969" cy="12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3459"/>
      </p:ext>
    </p:extLst>
  </p:cSld>
  <p:clrMapOvr>
    <a:masterClrMapping/>
  </p:clrMapOvr>
  <p:transition advTm="2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Rating on Effectiveness of Captioning (Student)</a:t>
            </a:r>
            <a:endParaRPr lang="zh-TW" altLang="en-US" dirty="0"/>
          </a:p>
        </p:txBody>
      </p:sp>
      <p:pic>
        <p:nvPicPr>
          <p:cNvPr id="3074" name="Picture 2" descr="https://lh4.googleusercontent.com/zQ4VZAVJEJTWE0QkZmHsZjl7DwXkgjMq58FbW9exk0_8lkjpqjzTk3b6HH3f3R3Su6dXGBtvp6gBmwxLqGMm-dMMIIZf7aWJeiJwx9N54Y01sHbSNPx9YMsKHShofg=s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/>
          <a:stretch/>
        </p:blipFill>
        <p:spPr bwMode="auto">
          <a:xfrm>
            <a:off x="314454" y="1877786"/>
            <a:ext cx="8393652" cy="28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81421"/>
      </p:ext>
    </p:extLst>
  </p:cSld>
  <p:clrMapOvr>
    <a:masterClrMapping/>
  </p:clrMapOvr>
  <p:transition advTm="3000">
    <p:push dir="u"/>
  </p:transition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868DB92216E64EAF82A32BF133D7B4" ma:contentTypeVersion="16" ma:contentTypeDescription="Create a new document." ma:contentTypeScope="" ma:versionID="d174a29c1f5017361515d2e3cec36d5a">
  <xsd:schema xmlns:xsd="http://www.w3.org/2001/XMLSchema" xmlns:xs="http://www.w3.org/2001/XMLSchema" xmlns:p="http://schemas.microsoft.com/office/2006/metadata/properties" xmlns:ns2="c48886c6-dd55-4a0f-85d8-468814e0e7e3" xmlns:ns3="7cb6bd0d-f3f8-4f8a-ad4d-2ef21df63f35" targetNamespace="http://schemas.microsoft.com/office/2006/metadata/properties" ma:root="true" ma:fieldsID="ad4c58bd67e2ba7fdef1fcad4b786a23" ns2:_="" ns3:_="">
    <xsd:import namespace="c48886c6-dd55-4a0f-85d8-468814e0e7e3"/>
    <xsd:import namespace="7cb6bd0d-f3f8-4f8a-ad4d-2ef21df63f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ordering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886c6-dd55-4a0f-85d8-468814e0e7e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6bd0d-f3f8-4f8a-ad4d-2ef21df63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ordering" ma:index="18" nillable="true" ma:displayName="ordering" ma:format="Dropdown" ma:internalName="ordering">
      <xsd:simpleType>
        <xsd:restriction base="dms:Text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ing xmlns="7cb6bd0d-f3f8-4f8a-ad4d-2ef21df63f35" xsi:nil="true"/>
    <_dlc_DocId xmlns="c48886c6-dd55-4a0f-85d8-468814e0e7e3">AQS0-275620841-40765</_dlc_DocId>
    <_dlc_DocIdUrl xmlns="c48886c6-dd55-4a0f-85d8-468814e0e7e3">
      <Url>https://gocuhk.sharepoint.com/sites/Central.AQS/internal/_layouts/15/DocIdRedir.aspx?ID=AQS0-275620841-40765</Url>
      <Description>AQS0-275620841-40765</Description>
    </_dlc_DocIdUrl>
  </documentManagement>
</p:properties>
</file>

<file path=customXml/itemProps1.xml><?xml version="1.0" encoding="utf-8"?>
<ds:datastoreItem xmlns:ds="http://schemas.openxmlformats.org/officeDocument/2006/customXml" ds:itemID="{912D9B83-A68C-4F00-A65F-1D5CB7B498C0}"/>
</file>

<file path=customXml/itemProps2.xml><?xml version="1.0" encoding="utf-8"?>
<ds:datastoreItem xmlns:ds="http://schemas.openxmlformats.org/officeDocument/2006/customXml" ds:itemID="{69B4DE50-108E-4379-8BDE-6229DF923130}"/>
</file>

<file path=customXml/itemProps3.xml><?xml version="1.0" encoding="utf-8"?>
<ds:datastoreItem xmlns:ds="http://schemas.openxmlformats.org/officeDocument/2006/customXml" ds:itemID="{81A39D15-C789-4B0B-AEC5-028D75200CF0}"/>
</file>

<file path=customXml/itemProps4.xml><?xml version="1.0" encoding="utf-8"?>
<ds:datastoreItem xmlns:ds="http://schemas.openxmlformats.org/officeDocument/2006/customXml" ds:itemID="{CD9CEDE5-C100-421F-9E17-28E58D5DD38C}"/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794</TotalTime>
  <Words>1138</Words>
  <Application>Microsoft Macintosh PowerPoint</Application>
  <PresentationFormat>如螢幕大小 (16:9)</PresentationFormat>
  <Paragraphs>141</Paragraphs>
  <Slides>21</Slides>
  <Notes>11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Gill Sans MT</vt:lpstr>
      <vt:lpstr>Wingdings 2</vt:lpstr>
      <vt:lpstr>Arial</vt:lpstr>
      <vt:lpstr>Times New Roman</vt:lpstr>
      <vt:lpstr>Dividend</vt:lpstr>
      <vt:lpstr>Simple Light</vt:lpstr>
      <vt:lpstr>Real-time Auto-captioning Service for Students with SEN</vt:lpstr>
      <vt:lpstr>Project Objective</vt:lpstr>
      <vt:lpstr>Activities, process and outcomes</vt:lpstr>
      <vt:lpstr>Demonstrations of Captioning Tools</vt:lpstr>
      <vt:lpstr>Students contacted/supported so far</vt:lpstr>
      <vt:lpstr>PowerPoint 簡報</vt:lpstr>
      <vt:lpstr>Dissemination, diffusion, impact and sharing of good practices</vt:lpstr>
      <vt:lpstr>STUDENT FEEDBACK</vt:lpstr>
      <vt:lpstr>Rating on Effectiveness of Captioning (Student)</vt:lpstr>
      <vt:lpstr>User Feedback </vt:lpstr>
      <vt:lpstr>Use-case report</vt:lpstr>
      <vt:lpstr>Area of testing:  Cantonese (code-mixed) captions</vt:lpstr>
      <vt:lpstr>Area of testing:  Eng captions</vt:lpstr>
      <vt:lpstr>Conclusion:</vt:lpstr>
      <vt:lpstr>Practical suggestions </vt:lpstr>
      <vt:lpstr>Practical suggestions </vt:lpstr>
      <vt:lpstr>Deliverables and evaluation</vt:lpstr>
      <vt:lpstr>PowerPoint 簡報</vt:lpstr>
      <vt:lpstr>PowerPoint 簡報</vt:lpstr>
      <vt:lpstr>Future Plan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Auto-captioning Service for Students with SEN</dc:title>
  <dc:creator>cslds_user</dc:creator>
  <cp:lastModifiedBy>E Qiao Yip (LIN)</cp:lastModifiedBy>
  <cp:revision>71</cp:revision>
  <dcterms:modified xsi:type="dcterms:W3CDTF">2022-03-23T07:23:40Z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0x0101002E868DB92216E64EAF82A32BF133D7B4</vt:lpwstr>
  </property>
  <property fmtid="{D5CDD505-2E9C-101B-9397-08002B2CF9AE}" pid="3" name="_dlc_DocIdItemGuid">
    <vt:lpwstr>8168b57b-2085-46d4-a403-de57b0ce4e2b</vt:lpwstr>
  </property>
</Properties>
</file>